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igher" charset="1" panose="00000000000000000000"/>
      <p:regular r:id="rId15"/>
    </p:embeddedFont>
    <p:embeddedFont>
      <p:font typeface="Bristol" charset="1" panose="02000506000000020003"/>
      <p:regular r:id="rId16"/>
    </p:embeddedFont>
    <p:embeddedFont>
      <p:font typeface="TT Rounds Neue" charset="1" panose="02000503040000020003"/>
      <p:regular r:id="rId17"/>
    </p:embeddedFont>
    <p:embeddedFont>
      <p:font typeface="TT Rounds Neue Bold" charset="1" panose="02000803020000020004"/>
      <p:regular r:id="rId18"/>
    </p:embeddedFont>
    <p:embeddedFont>
      <p:font typeface="Negrita Pro" charset="1" panose="00000500000000000000"/>
      <p:regular r:id="rId19"/>
    </p:embeddedFont>
    <p:embeddedFont>
      <p:font typeface="Pluma Bold" charset="1" panose="00000000000000000000"/>
      <p:regular r:id="rId20"/>
    </p:embeddedFont>
    <p:embeddedFont>
      <p:font typeface="Be Vietnam" charset="1" panose="00000500000000000000"/>
      <p:regular r:id="rId21"/>
    </p:embeddedFont>
    <p:embeddedFont>
      <p:font typeface="Be Vietnam Ultra-Bold Italics" charset="1" panose="00000900000000000000"/>
      <p:regular r:id="rId22"/>
    </p:embeddedFont>
    <p:embeddedFont>
      <p:font typeface="Droid Serif Bold" charset="1" panose="02020800060500020200"/>
      <p:regular r:id="rId23"/>
    </p:embeddedFont>
    <p:embeddedFont>
      <p:font typeface="Neue Montreal" charset="1" panose="00000400000000000000"/>
      <p:regular r:id="rId24"/>
    </p:embeddedFont>
    <p:embeddedFont>
      <p:font typeface="Core Narae Pro Bold" charset="1" panose="03050800040400020100"/>
      <p:regular r:id="rId25"/>
    </p:embeddedFont>
    <p:embeddedFont>
      <p:font typeface="Canva Sans" charset="1" panose="020B0503030501040103"/>
      <p:regular r:id="rId26"/>
    </p:embeddedFont>
    <p:embeddedFont>
      <p:font typeface="Canva Sans Bold" charset="1" panose="020B0803030501040103"/>
      <p:regular r:id="rId27"/>
    </p:embeddedFont>
    <p:embeddedFont>
      <p:font typeface="TT Rounds Condensed Bold" charset="1" panose="02000806030000020003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sv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132191" y="-494595"/>
            <a:ext cx="22552381" cy="11276191"/>
            <a:chOff x="0" y="0"/>
            <a:chExt cx="30069842" cy="150349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34921" cy="15034921"/>
            </a:xfrm>
            <a:custGeom>
              <a:avLst/>
              <a:gdLst/>
              <a:ahLst/>
              <a:cxnLst/>
              <a:rect r="r" b="b" t="t" l="l"/>
              <a:pathLst>
                <a:path h="15034921" w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5034921" y="0"/>
              <a:ext cx="15034921" cy="15034921"/>
            </a:xfrm>
            <a:custGeom>
              <a:avLst/>
              <a:gdLst/>
              <a:ahLst/>
              <a:cxnLst/>
              <a:rect r="r" b="b" t="t" l="l"/>
              <a:pathLst>
                <a:path h="15034921" w="15034921">
                  <a:moveTo>
                    <a:pt x="0" y="0"/>
                  </a:moveTo>
                  <a:lnTo>
                    <a:pt x="15034921" y="0"/>
                  </a:lnTo>
                  <a:lnTo>
                    <a:pt x="15034921" y="15034921"/>
                  </a:lnTo>
                  <a:lnTo>
                    <a:pt x="0" y="1503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19942" y="8404313"/>
            <a:ext cx="5525956" cy="875725"/>
            <a:chOff x="0" y="0"/>
            <a:chExt cx="1698013" cy="2690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98013" cy="269092"/>
            </a:xfrm>
            <a:custGeom>
              <a:avLst/>
              <a:gdLst/>
              <a:ahLst/>
              <a:cxnLst/>
              <a:rect r="r" b="b" t="t" l="l"/>
              <a:pathLst>
                <a:path h="269092" w="1698013">
                  <a:moveTo>
                    <a:pt x="134546" y="0"/>
                  </a:moveTo>
                  <a:lnTo>
                    <a:pt x="1563467" y="0"/>
                  </a:lnTo>
                  <a:cubicBezTo>
                    <a:pt x="1599151" y="0"/>
                    <a:pt x="1633373" y="14175"/>
                    <a:pt x="1658605" y="39408"/>
                  </a:cubicBezTo>
                  <a:cubicBezTo>
                    <a:pt x="1683838" y="64640"/>
                    <a:pt x="1698013" y="98862"/>
                    <a:pt x="1698013" y="134546"/>
                  </a:cubicBezTo>
                  <a:lnTo>
                    <a:pt x="1698013" y="134546"/>
                  </a:lnTo>
                  <a:cubicBezTo>
                    <a:pt x="1698013" y="170230"/>
                    <a:pt x="1683838" y="204452"/>
                    <a:pt x="1658605" y="229685"/>
                  </a:cubicBezTo>
                  <a:cubicBezTo>
                    <a:pt x="1633373" y="254917"/>
                    <a:pt x="1599151" y="269092"/>
                    <a:pt x="1563467" y="269092"/>
                  </a:cubicBezTo>
                  <a:lnTo>
                    <a:pt x="134546" y="269092"/>
                  </a:lnTo>
                  <a:cubicBezTo>
                    <a:pt x="98862" y="269092"/>
                    <a:pt x="64640" y="254917"/>
                    <a:pt x="39408" y="229685"/>
                  </a:cubicBezTo>
                  <a:cubicBezTo>
                    <a:pt x="14175" y="204452"/>
                    <a:pt x="0" y="170230"/>
                    <a:pt x="0" y="134546"/>
                  </a:cubicBezTo>
                  <a:lnTo>
                    <a:pt x="0" y="134546"/>
                  </a:lnTo>
                  <a:cubicBezTo>
                    <a:pt x="0" y="98862"/>
                    <a:pt x="14175" y="64640"/>
                    <a:pt x="39408" y="39408"/>
                  </a:cubicBezTo>
                  <a:cubicBezTo>
                    <a:pt x="64640" y="14175"/>
                    <a:pt x="98862" y="0"/>
                    <a:pt x="134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32334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98013" cy="307192"/>
            </a:xfrm>
            <a:prstGeom prst="rect">
              <a:avLst/>
            </a:prstGeom>
          </p:spPr>
          <p:txBody>
            <a:bodyPr anchor="ctr" rtlCol="false" tIns="56253" lIns="56253" bIns="56253" rIns="56253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893969" y="337025"/>
            <a:ext cx="2089418" cy="2097726"/>
          </a:xfrm>
          <a:custGeom>
            <a:avLst/>
            <a:gdLst/>
            <a:ahLst/>
            <a:cxnLst/>
            <a:rect r="r" b="b" t="t" l="l"/>
            <a:pathLst>
              <a:path h="2097726" w="2089418">
                <a:moveTo>
                  <a:pt x="0" y="0"/>
                </a:moveTo>
                <a:lnTo>
                  <a:pt x="2089418" y="0"/>
                </a:lnTo>
                <a:lnTo>
                  <a:pt x="2089418" y="2097725"/>
                </a:lnTo>
                <a:lnTo>
                  <a:pt x="0" y="2097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149" t="-5809" r="-47446" b="-321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998786" y="66481"/>
            <a:ext cx="2368270" cy="2368270"/>
          </a:xfrm>
          <a:custGeom>
            <a:avLst/>
            <a:gdLst/>
            <a:ahLst/>
            <a:cxnLst/>
            <a:rect r="r" b="b" t="t" l="l"/>
            <a:pathLst>
              <a:path h="2368270" w="2368270">
                <a:moveTo>
                  <a:pt x="0" y="0"/>
                </a:moveTo>
                <a:lnTo>
                  <a:pt x="2368269" y="0"/>
                </a:lnTo>
                <a:lnTo>
                  <a:pt x="2368269" y="2368269"/>
                </a:lnTo>
                <a:lnTo>
                  <a:pt x="0" y="2368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2026273"/>
            <a:ext cx="7118437" cy="6815903"/>
          </a:xfrm>
          <a:custGeom>
            <a:avLst/>
            <a:gdLst/>
            <a:ahLst/>
            <a:cxnLst/>
            <a:rect r="r" b="b" t="t" l="l"/>
            <a:pathLst>
              <a:path h="6815903" w="7118437">
                <a:moveTo>
                  <a:pt x="0" y="0"/>
                </a:moveTo>
                <a:lnTo>
                  <a:pt x="7118437" y="0"/>
                </a:lnTo>
                <a:lnTo>
                  <a:pt x="7118437" y="6815903"/>
                </a:lnTo>
                <a:lnTo>
                  <a:pt x="0" y="6815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693130" y="8642284"/>
            <a:ext cx="4979580" cy="4378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3176">
                <a:solidFill>
                  <a:srgbClr val="32334C"/>
                </a:solidFill>
                <a:latin typeface="Sigher"/>
                <a:ea typeface="Sigher"/>
                <a:cs typeface="Sigher"/>
                <a:sym typeface="Sigher"/>
              </a:rPr>
              <a:t>Vidya Devia Ardania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24529" y="5986724"/>
            <a:ext cx="10152759" cy="2306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6"/>
              </a:lnSpc>
            </a:pPr>
            <a:r>
              <a:rPr lang="en-US" sz="8800">
                <a:solidFill>
                  <a:srgbClr val="32334C"/>
                </a:solidFill>
                <a:latin typeface="Bristol"/>
                <a:ea typeface="Bristol"/>
                <a:cs typeface="Bristol"/>
                <a:sym typeface="Bristol"/>
              </a:rPr>
              <a:t>MENGENAL DIRI, MENJAGA DIRI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40637" y="3064454"/>
            <a:ext cx="10152759" cy="276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7000">
                <a:solidFill>
                  <a:srgbClr val="FF7B7A"/>
                </a:solidFill>
                <a:latin typeface="Bristol"/>
                <a:ea typeface="Bristol"/>
                <a:cs typeface="Bristol"/>
                <a:sym typeface="Bristol"/>
              </a:rPr>
              <a:t>HAK ANAK DAN PERLINDUNGAN DARI KEKERASAN SEKSUAL: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7024" y="5143500"/>
            <a:ext cx="18702047" cy="8707793"/>
            <a:chOff x="0" y="0"/>
            <a:chExt cx="24936063" cy="116103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80509" cy="11610391"/>
            </a:xfrm>
            <a:custGeom>
              <a:avLst/>
              <a:gdLst/>
              <a:ahLst/>
              <a:cxnLst/>
              <a:rect r="r" b="b" t="t" l="l"/>
              <a:pathLst>
                <a:path h="11610391" w="12480509">
                  <a:moveTo>
                    <a:pt x="0" y="0"/>
                  </a:moveTo>
                  <a:lnTo>
                    <a:pt x="12480509" y="0"/>
                  </a:lnTo>
                  <a:lnTo>
                    <a:pt x="12480509" y="11610391"/>
                  </a:lnTo>
                  <a:lnTo>
                    <a:pt x="0" y="11610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3685" r="0" b="-2126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55554" y="0"/>
              <a:ext cx="12480509" cy="11610391"/>
            </a:xfrm>
            <a:custGeom>
              <a:avLst/>
              <a:gdLst/>
              <a:ahLst/>
              <a:cxnLst/>
              <a:rect r="r" b="b" t="t" l="l"/>
              <a:pathLst>
                <a:path h="11610391" w="12480509">
                  <a:moveTo>
                    <a:pt x="0" y="0"/>
                  </a:moveTo>
                  <a:lnTo>
                    <a:pt x="12480509" y="0"/>
                  </a:lnTo>
                  <a:lnTo>
                    <a:pt x="12480509" y="11610391"/>
                  </a:lnTo>
                  <a:lnTo>
                    <a:pt x="0" y="11610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3685" r="0" b="-2126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63449" y="4341016"/>
            <a:ext cx="15361101" cy="3523948"/>
            <a:chOff x="0" y="0"/>
            <a:chExt cx="4045722" cy="928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45722" cy="928118"/>
            </a:xfrm>
            <a:custGeom>
              <a:avLst/>
              <a:gdLst/>
              <a:ahLst/>
              <a:cxnLst/>
              <a:rect r="r" b="b" t="t" l="l"/>
              <a:pathLst>
                <a:path h="928118" w="4045722">
                  <a:moveTo>
                    <a:pt x="31248" y="0"/>
                  </a:moveTo>
                  <a:lnTo>
                    <a:pt x="4014474" y="0"/>
                  </a:lnTo>
                  <a:cubicBezTo>
                    <a:pt x="4022762" y="0"/>
                    <a:pt x="4030710" y="3292"/>
                    <a:pt x="4036570" y="9152"/>
                  </a:cubicBezTo>
                  <a:cubicBezTo>
                    <a:pt x="4042430" y="15012"/>
                    <a:pt x="4045722" y="22960"/>
                    <a:pt x="4045722" y="31248"/>
                  </a:cubicBezTo>
                  <a:lnTo>
                    <a:pt x="4045722" y="896870"/>
                  </a:lnTo>
                  <a:cubicBezTo>
                    <a:pt x="4045722" y="905158"/>
                    <a:pt x="4042430" y="913106"/>
                    <a:pt x="4036570" y="918966"/>
                  </a:cubicBezTo>
                  <a:cubicBezTo>
                    <a:pt x="4030710" y="924826"/>
                    <a:pt x="4022762" y="928118"/>
                    <a:pt x="4014474" y="928118"/>
                  </a:cubicBezTo>
                  <a:lnTo>
                    <a:pt x="31248" y="928118"/>
                  </a:lnTo>
                  <a:cubicBezTo>
                    <a:pt x="22960" y="928118"/>
                    <a:pt x="15012" y="924826"/>
                    <a:pt x="9152" y="918966"/>
                  </a:cubicBezTo>
                  <a:cubicBezTo>
                    <a:pt x="3292" y="913106"/>
                    <a:pt x="0" y="905158"/>
                    <a:pt x="0" y="896870"/>
                  </a:cubicBezTo>
                  <a:lnTo>
                    <a:pt x="0" y="31248"/>
                  </a:lnTo>
                  <a:cubicBezTo>
                    <a:pt x="0" y="22960"/>
                    <a:pt x="3292" y="15012"/>
                    <a:pt x="9152" y="9152"/>
                  </a:cubicBezTo>
                  <a:cubicBezTo>
                    <a:pt x="15012" y="3292"/>
                    <a:pt x="22960" y="0"/>
                    <a:pt x="31248" y="0"/>
                  </a:cubicBezTo>
                  <a:close/>
                </a:path>
              </a:pathLst>
            </a:custGeom>
            <a:solidFill>
              <a:srgbClr val="FBE0B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45722" cy="966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1598" y="2857834"/>
            <a:ext cx="16047702" cy="6400466"/>
            <a:chOff x="0" y="0"/>
            <a:chExt cx="4226555" cy="16857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26555" cy="1685720"/>
            </a:xfrm>
            <a:custGeom>
              <a:avLst/>
              <a:gdLst/>
              <a:ahLst/>
              <a:cxnLst/>
              <a:rect r="r" b="b" t="t" l="l"/>
              <a:pathLst>
                <a:path h="1685720" w="4226555">
                  <a:moveTo>
                    <a:pt x="29911" y="0"/>
                  </a:moveTo>
                  <a:lnTo>
                    <a:pt x="4196645" y="0"/>
                  </a:lnTo>
                  <a:cubicBezTo>
                    <a:pt x="4204577" y="0"/>
                    <a:pt x="4212185" y="3151"/>
                    <a:pt x="4217794" y="8761"/>
                  </a:cubicBezTo>
                  <a:cubicBezTo>
                    <a:pt x="4223404" y="14370"/>
                    <a:pt x="4226555" y="21978"/>
                    <a:pt x="4226555" y="29911"/>
                  </a:cubicBezTo>
                  <a:lnTo>
                    <a:pt x="4226555" y="1655809"/>
                  </a:lnTo>
                  <a:cubicBezTo>
                    <a:pt x="4226555" y="1663742"/>
                    <a:pt x="4223404" y="1671350"/>
                    <a:pt x="4217794" y="1676959"/>
                  </a:cubicBezTo>
                  <a:cubicBezTo>
                    <a:pt x="4212185" y="1682568"/>
                    <a:pt x="4204577" y="1685720"/>
                    <a:pt x="4196645" y="1685720"/>
                  </a:cubicBezTo>
                  <a:lnTo>
                    <a:pt x="29911" y="1685720"/>
                  </a:lnTo>
                  <a:cubicBezTo>
                    <a:pt x="21978" y="1685720"/>
                    <a:pt x="14370" y="1682568"/>
                    <a:pt x="8761" y="1676959"/>
                  </a:cubicBezTo>
                  <a:cubicBezTo>
                    <a:pt x="3151" y="1671350"/>
                    <a:pt x="0" y="1663742"/>
                    <a:pt x="0" y="1655809"/>
                  </a:cubicBezTo>
                  <a:lnTo>
                    <a:pt x="0" y="29911"/>
                  </a:lnTo>
                  <a:cubicBezTo>
                    <a:pt x="0" y="21978"/>
                    <a:pt x="3151" y="14370"/>
                    <a:pt x="8761" y="8761"/>
                  </a:cubicBezTo>
                  <a:cubicBezTo>
                    <a:pt x="14370" y="3151"/>
                    <a:pt x="21978" y="0"/>
                    <a:pt x="29911" y="0"/>
                  </a:cubicBezTo>
                  <a:close/>
                </a:path>
              </a:pathLst>
            </a:custGeom>
            <a:solidFill>
              <a:srgbClr val="FFFF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26555" cy="1723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406115" y="1842618"/>
            <a:ext cx="1617713" cy="2498399"/>
          </a:xfrm>
          <a:custGeom>
            <a:avLst/>
            <a:gdLst/>
            <a:ahLst/>
            <a:cxnLst/>
            <a:rect r="r" b="b" t="t" l="l"/>
            <a:pathLst>
              <a:path h="2498399" w="1617713">
                <a:moveTo>
                  <a:pt x="0" y="0"/>
                </a:moveTo>
                <a:lnTo>
                  <a:pt x="1617713" y="0"/>
                </a:lnTo>
                <a:lnTo>
                  <a:pt x="1617713" y="2498398"/>
                </a:lnTo>
                <a:lnTo>
                  <a:pt x="0" y="2498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04216" y="-230746"/>
            <a:ext cx="1841939" cy="2518891"/>
          </a:xfrm>
          <a:custGeom>
            <a:avLst/>
            <a:gdLst/>
            <a:ahLst/>
            <a:cxnLst/>
            <a:rect r="r" b="b" t="t" l="l"/>
            <a:pathLst>
              <a:path h="2518891" w="1841939">
                <a:moveTo>
                  <a:pt x="0" y="0"/>
                </a:moveTo>
                <a:lnTo>
                  <a:pt x="1841939" y="0"/>
                </a:lnTo>
                <a:lnTo>
                  <a:pt x="1841939" y="2518892"/>
                </a:lnTo>
                <a:lnTo>
                  <a:pt x="0" y="2518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4325659" y="8330923"/>
            <a:ext cx="2444637" cy="2553146"/>
          </a:xfrm>
          <a:custGeom>
            <a:avLst/>
            <a:gdLst/>
            <a:ahLst/>
            <a:cxnLst/>
            <a:rect r="r" b="b" t="t" l="l"/>
            <a:pathLst>
              <a:path h="2553146" w="2444637">
                <a:moveTo>
                  <a:pt x="0" y="0"/>
                </a:moveTo>
                <a:lnTo>
                  <a:pt x="2444637" y="0"/>
                </a:lnTo>
                <a:lnTo>
                  <a:pt x="2444637" y="2553146"/>
                </a:lnTo>
                <a:lnTo>
                  <a:pt x="0" y="2553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63449" y="3063242"/>
            <a:ext cx="15361101" cy="532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Pubertas adalah masa perubahan dari anak-anak menjadi remaja. Pada masa ini, tubuh kita mulai berkembang menjadi seperti orang dewasa. Setiap anak akan mengalaminya, tapi waktunya bisa berbeda-beda. Itu hal yang wajar dan alami.</a:t>
            </a:r>
          </a:p>
          <a:p>
            <a:pPr algn="just">
              <a:lnSpc>
                <a:spcPts val="4160"/>
              </a:lnSpc>
            </a:pPr>
          </a:p>
          <a:p>
            <a:pPr algn="just">
              <a:lnSpc>
                <a:spcPts val="4939"/>
              </a:lnSpc>
            </a:pPr>
            <a:r>
              <a:rPr lang="en-US" sz="3799" b="true">
                <a:solidFill>
                  <a:srgbClr val="292222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Perubahan Fisik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Pada anak laki-laki: suara menjadi lebih berat, mulai tumbuh jakun, tumbuh rambut halus di beberapa bagian tubuh, dan tubuh semakin berotot.</a:t>
            </a:r>
          </a:p>
          <a:p>
            <a:pPr algn="just">
              <a:lnSpc>
                <a:spcPts val="4160"/>
              </a:lnSpc>
            </a:pP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Pada anak perempuan: mulai mengalami menstruasi (haid), tubuh bertambah tinggi, mulai tumbuh payudara, dan pinggul melebar.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14020" y="828675"/>
            <a:ext cx="5887962" cy="1778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spc="288">
                <a:solidFill>
                  <a:srgbClr val="3F2A68"/>
                </a:solidFill>
                <a:latin typeface="Negrita Pro"/>
                <a:ea typeface="Negrita Pro"/>
                <a:cs typeface="Negrita Pro"/>
                <a:sym typeface="Negrita Pro"/>
              </a:rPr>
              <a:t>PUBERTAS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7024" y="5143500"/>
            <a:ext cx="18702047" cy="8707793"/>
            <a:chOff x="0" y="0"/>
            <a:chExt cx="24936063" cy="116103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480509" cy="11610391"/>
            </a:xfrm>
            <a:custGeom>
              <a:avLst/>
              <a:gdLst/>
              <a:ahLst/>
              <a:cxnLst/>
              <a:rect r="r" b="b" t="t" l="l"/>
              <a:pathLst>
                <a:path h="11610391" w="12480509">
                  <a:moveTo>
                    <a:pt x="0" y="0"/>
                  </a:moveTo>
                  <a:lnTo>
                    <a:pt x="12480509" y="0"/>
                  </a:lnTo>
                  <a:lnTo>
                    <a:pt x="12480509" y="11610391"/>
                  </a:lnTo>
                  <a:lnTo>
                    <a:pt x="0" y="11610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3685" r="0" b="-2126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455554" y="0"/>
              <a:ext cx="12480509" cy="11610391"/>
            </a:xfrm>
            <a:custGeom>
              <a:avLst/>
              <a:gdLst/>
              <a:ahLst/>
              <a:cxnLst/>
              <a:rect r="r" b="b" t="t" l="l"/>
              <a:pathLst>
                <a:path h="11610391" w="12480509">
                  <a:moveTo>
                    <a:pt x="0" y="0"/>
                  </a:moveTo>
                  <a:lnTo>
                    <a:pt x="12480509" y="0"/>
                  </a:lnTo>
                  <a:lnTo>
                    <a:pt x="12480509" y="11610391"/>
                  </a:lnTo>
                  <a:lnTo>
                    <a:pt x="0" y="11610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3685" r="0" b="-2126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63449" y="4341016"/>
            <a:ext cx="15361101" cy="3523948"/>
            <a:chOff x="0" y="0"/>
            <a:chExt cx="4045722" cy="928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45722" cy="928118"/>
            </a:xfrm>
            <a:custGeom>
              <a:avLst/>
              <a:gdLst/>
              <a:ahLst/>
              <a:cxnLst/>
              <a:rect r="r" b="b" t="t" l="l"/>
              <a:pathLst>
                <a:path h="928118" w="4045722">
                  <a:moveTo>
                    <a:pt x="31248" y="0"/>
                  </a:moveTo>
                  <a:lnTo>
                    <a:pt x="4014474" y="0"/>
                  </a:lnTo>
                  <a:cubicBezTo>
                    <a:pt x="4022762" y="0"/>
                    <a:pt x="4030710" y="3292"/>
                    <a:pt x="4036570" y="9152"/>
                  </a:cubicBezTo>
                  <a:cubicBezTo>
                    <a:pt x="4042430" y="15012"/>
                    <a:pt x="4045722" y="22960"/>
                    <a:pt x="4045722" y="31248"/>
                  </a:cubicBezTo>
                  <a:lnTo>
                    <a:pt x="4045722" y="896870"/>
                  </a:lnTo>
                  <a:cubicBezTo>
                    <a:pt x="4045722" y="905158"/>
                    <a:pt x="4042430" y="913106"/>
                    <a:pt x="4036570" y="918966"/>
                  </a:cubicBezTo>
                  <a:cubicBezTo>
                    <a:pt x="4030710" y="924826"/>
                    <a:pt x="4022762" y="928118"/>
                    <a:pt x="4014474" y="928118"/>
                  </a:cubicBezTo>
                  <a:lnTo>
                    <a:pt x="31248" y="928118"/>
                  </a:lnTo>
                  <a:cubicBezTo>
                    <a:pt x="22960" y="928118"/>
                    <a:pt x="15012" y="924826"/>
                    <a:pt x="9152" y="918966"/>
                  </a:cubicBezTo>
                  <a:cubicBezTo>
                    <a:pt x="3292" y="913106"/>
                    <a:pt x="0" y="905158"/>
                    <a:pt x="0" y="896870"/>
                  </a:cubicBezTo>
                  <a:lnTo>
                    <a:pt x="0" y="31248"/>
                  </a:lnTo>
                  <a:cubicBezTo>
                    <a:pt x="0" y="22960"/>
                    <a:pt x="3292" y="15012"/>
                    <a:pt x="9152" y="9152"/>
                  </a:cubicBezTo>
                  <a:cubicBezTo>
                    <a:pt x="15012" y="3292"/>
                    <a:pt x="22960" y="0"/>
                    <a:pt x="31248" y="0"/>
                  </a:cubicBezTo>
                  <a:close/>
                </a:path>
              </a:pathLst>
            </a:custGeom>
            <a:solidFill>
              <a:srgbClr val="FBE0BB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045722" cy="966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11598" y="2857834"/>
            <a:ext cx="16047702" cy="6400466"/>
            <a:chOff x="0" y="0"/>
            <a:chExt cx="4226555" cy="16857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226555" cy="1685720"/>
            </a:xfrm>
            <a:custGeom>
              <a:avLst/>
              <a:gdLst/>
              <a:ahLst/>
              <a:cxnLst/>
              <a:rect r="r" b="b" t="t" l="l"/>
              <a:pathLst>
                <a:path h="1685720" w="4226555">
                  <a:moveTo>
                    <a:pt x="29911" y="0"/>
                  </a:moveTo>
                  <a:lnTo>
                    <a:pt x="4196645" y="0"/>
                  </a:lnTo>
                  <a:cubicBezTo>
                    <a:pt x="4204577" y="0"/>
                    <a:pt x="4212185" y="3151"/>
                    <a:pt x="4217794" y="8761"/>
                  </a:cubicBezTo>
                  <a:cubicBezTo>
                    <a:pt x="4223404" y="14370"/>
                    <a:pt x="4226555" y="21978"/>
                    <a:pt x="4226555" y="29911"/>
                  </a:cubicBezTo>
                  <a:lnTo>
                    <a:pt x="4226555" y="1655809"/>
                  </a:lnTo>
                  <a:cubicBezTo>
                    <a:pt x="4226555" y="1663742"/>
                    <a:pt x="4223404" y="1671350"/>
                    <a:pt x="4217794" y="1676959"/>
                  </a:cubicBezTo>
                  <a:cubicBezTo>
                    <a:pt x="4212185" y="1682568"/>
                    <a:pt x="4204577" y="1685720"/>
                    <a:pt x="4196645" y="1685720"/>
                  </a:cubicBezTo>
                  <a:lnTo>
                    <a:pt x="29911" y="1685720"/>
                  </a:lnTo>
                  <a:cubicBezTo>
                    <a:pt x="21978" y="1685720"/>
                    <a:pt x="14370" y="1682568"/>
                    <a:pt x="8761" y="1676959"/>
                  </a:cubicBezTo>
                  <a:cubicBezTo>
                    <a:pt x="3151" y="1671350"/>
                    <a:pt x="0" y="1663742"/>
                    <a:pt x="0" y="1655809"/>
                  </a:cubicBezTo>
                  <a:lnTo>
                    <a:pt x="0" y="29911"/>
                  </a:lnTo>
                  <a:cubicBezTo>
                    <a:pt x="0" y="21978"/>
                    <a:pt x="3151" y="14370"/>
                    <a:pt x="8761" y="8761"/>
                  </a:cubicBezTo>
                  <a:cubicBezTo>
                    <a:pt x="14370" y="3151"/>
                    <a:pt x="21978" y="0"/>
                    <a:pt x="29911" y="0"/>
                  </a:cubicBezTo>
                  <a:close/>
                </a:path>
              </a:pathLst>
            </a:custGeom>
            <a:solidFill>
              <a:srgbClr val="FFFF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226555" cy="17238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406115" y="1842618"/>
            <a:ext cx="1617713" cy="2498399"/>
          </a:xfrm>
          <a:custGeom>
            <a:avLst/>
            <a:gdLst/>
            <a:ahLst/>
            <a:cxnLst/>
            <a:rect r="r" b="b" t="t" l="l"/>
            <a:pathLst>
              <a:path h="2498399" w="1617713">
                <a:moveTo>
                  <a:pt x="0" y="0"/>
                </a:moveTo>
                <a:lnTo>
                  <a:pt x="1617713" y="0"/>
                </a:lnTo>
                <a:lnTo>
                  <a:pt x="1617713" y="2498398"/>
                </a:lnTo>
                <a:lnTo>
                  <a:pt x="0" y="2498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04216" y="-230746"/>
            <a:ext cx="1841939" cy="2518891"/>
          </a:xfrm>
          <a:custGeom>
            <a:avLst/>
            <a:gdLst/>
            <a:ahLst/>
            <a:cxnLst/>
            <a:rect r="r" b="b" t="t" l="l"/>
            <a:pathLst>
              <a:path h="2518891" w="1841939">
                <a:moveTo>
                  <a:pt x="0" y="0"/>
                </a:moveTo>
                <a:lnTo>
                  <a:pt x="1841939" y="0"/>
                </a:lnTo>
                <a:lnTo>
                  <a:pt x="1841939" y="2518892"/>
                </a:lnTo>
                <a:lnTo>
                  <a:pt x="0" y="2518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14325659" y="8330923"/>
            <a:ext cx="2444637" cy="2553146"/>
          </a:xfrm>
          <a:custGeom>
            <a:avLst/>
            <a:gdLst/>
            <a:ahLst/>
            <a:cxnLst/>
            <a:rect r="r" b="b" t="t" l="l"/>
            <a:pathLst>
              <a:path h="2553146" w="2444637">
                <a:moveTo>
                  <a:pt x="0" y="0"/>
                </a:moveTo>
                <a:lnTo>
                  <a:pt x="2444637" y="0"/>
                </a:lnTo>
                <a:lnTo>
                  <a:pt x="2444637" y="2553146"/>
                </a:lnTo>
                <a:lnTo>
                  <a:pt x="0" y="2553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463449" y="3053717"/>
            <a:ext cx="15361101" cy="542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39"/>
              </a:lnSpc>
            </a:pPr>
            <a:r>
              <a:rPr lang="en-US" sz="3799" b="true">
                <a:solidFill>
                  <a:srgbClr val="292222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Perubahan Emosi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A</a:t>
            </a: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nak menjadi lebih mudah merasa senang, sedih, atau marah.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Mulai muncul rasa ingin tahu lebih banyak tentang diri sendiri dan orang lain.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Ini normal, tapi penting untuk belajar mengendalikan emosi dan menghormati orang lain.</a:t>
            </a:r>
          </a:p>
          <a:p>
            <a:pPr algn="just">
              <a:lnSpc>
                <a:spcPts val="4939"/>
              </a:lnSpc>
            </a:pPr>
            <a:r>
              <a:rPr lang="en-US" sz="3799" b="true">
                <a:solidFill>
                  <a:srgbClr val="292222"/>
                </a:solidFill>
                <a:latin typeface="TT Rounds Neue Bold"/>
                <a:ea typeface="TT Rounds Neue Bold"/>
                <a:cs typeface="TT Rounds Neue Bold"/>
                <a:sym typeface="TT Rounds Neue Bold"/>
              </a:rPr>
              <a:t>Perubahan Sosial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Ingin lebih mandiri, ingin diterima teman sebaya.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Mulai memperhatikan penampilan.</a:t>
            </a:r>
          </a:p>
          <a:p>
            <a:pPr algn="just" marL="690881" indent="-345440" lvl="1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292222"/>
                </a:solidFill>
                <a:latin typeface="TT Rounds Neue"/>
                <a:ea typeface="TT Rounds Neue"/>
                <a:cs typeface="TT Rounds Neue"/>
                <a:sym typeface="TT Rounds Neue"/>
              </a:rPr>
              <a:t>Tetaplah ingat bahwa nilai diri tidak hanya dari penampilan, tapi juga dari sikap dan kebaikan.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14020" y="828675"/>
            <a:ext cx="5887962" cy="1778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spc="288">
                <a:solidFill>
                  <a:srgbClr val="3F2A68"/>
                </a:solidFill>
                <a:latin typeface="Negrita Pro"/>
                <a:ea typeface="Negrita Pro"/>
                <a:cs typeface="Negrita Pro"/>
                <a:sym typeface="Negrita Pro"/>
              </a:rPr>
              <a:t>PUBERTAS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1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08530" y="1452994"/>
            <a:ext cx="3642156" cy="7824945"/>
          </a:xfrm>
          <a:custGeom>
            <a:avLst/>
            <a:gdLst/>
            <a:ahLst/>
            <a:cxnLst/>
            <a:rect r="r" b="b" t="t" l="l"/>
            <a:pathLst>
              <a:path h="7824945" w="3642156">
                <a:moveTo>
                  <a:pt x="0" y="0"/>
                </a:moveTo>
                <a:lnTo>
                  <a:pt x="3642156" y="0"/>
                </a:lnTo>
                <a:lnTo>
                  <a:pt x="3642156" y="7824945"/>
                </a:lnTo>
                <a:lnTo>
                  <a:pt x="0" y="7824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73469"/>
            <a:ext cx="17276193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TUBUHKU BERHAR</a:t>
            </a:r>
            <a:r>
              <a:rPr lang="en-US" sz="6000" strike="noStrike" u="none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GA, TUBUHKU MILIKKU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433944"/>
            <a:ext cx="13712212" cy="1968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Seti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ap orang memiliki tubuh yang unik dan berharga.</a:t>
            </a:r>
          </a:p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Mengenal tubuh sendiri adalah langkah pertama untuk menjaga diri.</a:t>
            </a:r>
          </a:p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Tidak ada yang boleh memperlakukan tubuh kita dengan cara yang membuat kita takut atau tidak nyaman.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4494" y="4089514"/>
            <a:ext cx="12963225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APA ITU BA</a:t>
            </a:r>
            <a:r>
              <a:rPr lang="en-US" sz="6000" strike="noStrike" u="none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GIAN TUBUH PRIBADI?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346417"/>
            <a:ext cx="13337718" cy="2464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Bagi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an tubuh pribadi adalah bagian tubuh yang tertutup pakaian dalam.</a:t>
            </a:r>
          </a:p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Hanya boleh disentuh oleh diri sendiri atau orang dewasa yang dipercaya, dan hanya dalam kondisi tertentu (misal: pemeriksaan medis oleh dokter dengan izin).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1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74186" y="4494161"/>
            <a:ext cx="6113814" cy="5792839"/>
          </a:xfrm>
          <a:custGeom>
            <a:avLst/>
            <a:gdLst/>
            <a:ahLst/>
            <a:cxnLst/>
            <a:rect r="r" b="b" t="t" l="l"/>
            <a:pathLst>
              <a:path h="5792839" w="6113814">
                <a:moveTo>
                  <a:pt x="0" y="0"/>
                </a:moveTo>
                <a:lnTo>
                  <a:pt x="6113814" y="0"/>
                </a:lnTo>
                <a:lnTo>
                  <a:pt x="6113814" y="5792839"/>
                </a:lnTo>
                <a:lnTo>
                  <a:pt x="0" y="5792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92544"/>
            <a:ext cx="17276193" cy="1060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SENTUHAN AMAN D</a:t>
            </a:r>
            <a:r>
              <a:rPr lang="en-US" sz="6000" strike="noStrike" u="none">
                <a:solidFill>
                  <a:srgbClr val="522317"/>
                </a:solidFill>
                <a:latin typeface="Pluma Bold"/>
                <a:ea typeface="Pluma Bold"/>
                <a:cs typeface="Pluma Bold"/>
                <a:sym typeface="Pluma Bold"/>
              </a:rPr>
              <a:t>AN TIDAK AMAN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755413"/>
            <a:ext cx="17276193" cy="2464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Se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ntuhan aman (</a:t>
            </a:r>
            <a:r>
              <a:rPr lang="en-US" b="true" sz="3099" i="true" strike="noStrike" u="none">
                <a:solidFill>
                  <a:srgbClr val="522317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safe touch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): seperti dipeluk orang tua, tos, bersalaman, dan/atau bantuan dokter dengan izin orang tua.</a:t>
            </a:r>
          </a:p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Sentuhan tidak aman (</a:t>
            </a:r>
            <a:r>
              <a:rPr lang="en-US" b="true" sz="3099" i="true" strike="noStrike" u="none">
                <a:solidFill>
                  <a:srgbClr val="522317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unsafe touch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): segala bentuk sentuhan pada area pribadi tanpa izin atau membuat anak tidak nyaman. Membuat kita takut, malu, atau tidak nyaman (misal: dielus, dipegang, atau dipaksa menyentuh bagian tubuh pribadi).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4524267"/>
            <a:ext cx="11793917" cy="1968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8" indent="-334644" lvl="1">
              <a:lnSpc>
                <a:spcPts val="3967"/>
              </a:lnSpc>
              <a:buFont typeface="Arial"/>
              <a:buChar char="•"/>
            </a:pPr>
            <a:r>
              <a:rPr lang="en-US" sz="3099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Jika kalian merasa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 tanda-tanda perasaan “tidak nyaman”. Jik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a </a:t>
            </a:r>
            <a:r>
              <a:rPr lang="en-US" sz="3099" strike="noStrike" u="none">
                <a:solidFill>
                  <a:srgbClr val="522317"/>
                </a:solidFill>
                <a:latin typeface="Be Vietnam"/>
                <a:ea typeface="Be Vietnam"/>
                <a:cs typeface="Be Vietnam"/>
                <a:sym typeface="Be Vietnam"/>
              </a:rPr>
              <a:t>merasa takut atau malu, itu artinya ada batas yang dilanggar, dan mereka berhak berkata “tidak” serta bercerita pada orang dewasa yang dipercaya.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25077" y="0"/>
            <a:ext cx="20898959" cy="10460649"/>
            <a:chOff x="0" y="0"/>
            <a:chExt cx="27865278" cy="139475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954162" y="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3908324" y="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862486" y="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94474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954162" y="694474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908324" y="694474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862486" y="6944740"/>
              <a:ext cx="7002792" cy="7002792"/>
            </a:xfrm>
            <a:custGeom>
              <a:avLst/>
              <a:gdLst/>
              <a:ahLst/>
              <a:cxnLst/>
              <a:rect r="r" b="b" t="t" l="l"/>
              <a:pathLst>
                <a:path h="7002792" w="7002792">
                  <a:moveTo>
                    <a:pt x="0" y="0"/>
                  </a:moveTo>
                  <a:lnTo>
                    <a:pt x="7002792" y="0"/>
                  </a:lnTo>
                  <a:lnTo>
                    <a:pt x="7002792" y="7002792"/>
                  </a:lnTo>
                  <a:lnTo>
                    <a:pt x="0" y="7002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357688" y="316290"/>
            <a:ext cx="10915519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 b="true">
                <a:solidFill>
                  <a:srgbClr val="391F17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Hak Anak untuk Merasa Aman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1469484"/>
            <a:ext cx="15165290" cy="288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Setiap anak berhak terlindungi dari kekerasan fisik, psikis, dan seksual (Pasal 59 UU Perlindungan Anak). </a:t>
            </a:r>
          </a:p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Rumah, sekolah, dan lingkungan masyarakat harus menjadi zona aman bagi anak. </a:t>
            </a:r>
          </a:p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Anak berhak menolak sentuhan, ajakan, atau perlakuan yang membuatnya tidak nyaman.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648298" y="1103690"/>
            <a:ext cx="7495702" cy="0"/>
          </a:xfrm>
          <a:prstGeom prst="line">
            <a:avLst/>
          </a:prstGeom>
          <a:ln cap="flat" w="95250">
            <a:solidFill>
              <a:srgbClr val="391F1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4515244" y="4357464"/>
            <a:ext cx="6776613" cy="5929536"/>
          </a:xfrm>
          <a:custGeom>
            <a:avLst/>
            <a:gdLst/>
            <a:ahLst/>
            <a:cxnLst/>
            <a:rect r="r" b="b" t="t" l="l"/>
            <a:pathLst>
              <a:path h="5929536" w="6776613">
                <a:moveTo>
                  <a:pt x="0" y="0"/>
                </a:moveTo>
                <a:lnTo>
                  <a:pt x="6776613" y="0"/>
                </a:lnTo>
                <a:lnTo>
                  <a:pt x="6776613" y="5929536"/>
                </a:lnTo>
                <a:lnTo>
                  <a:pt x="0" y="5929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872899" y="8987706"/>
            <a:ext cx="2061303" cy="2195796"/>
          </a:xfrm>
          <a:custGeom>
            <a:avLst/>
            <a:gdLst/>
            <a:ahLst/>
            <a:cxnLst/>
            <a:rect r="r" b="b" t="t" l="l"/>
            <a:pathLst>
              <a:path h="2195796" w="2061303">
                <a:moveTo>
                  <a:pt x="0" y="0"/>
                </a:moveTo>
                <a:lnTo>
                  <a:pt x="2061303" y="0"/>
                </a:lnTo>
                <a:lnTo>
                  <a:pt x="2061303" y="2195796"/>
                </a:lnTo>
                <a:lnTo>
                  <a:pt x="0" y="2195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12051" y="0"/>
            <a:ext cx="2484310" cy="4114800"/>
          </a:xfrm>
          <a:custGeom>
            <a:avLst/>
            <a:gdLst/>
            <a:ahLst/>
            <a:cxnLst/>
            <a:rect r="r" b="b" t="t" l="l"/>
            <a:pathLst>
              <a:path h="4114800" w="2484310">
                <a:moveTo>
                  <a:pt x="0" y="0"/>
                </a:moveTo>
                <a:lnTo>
                  <a:pt x="2484311" y="0"/>
                </a:lnTo>
                <a:lnTo>
                  <a:pt x="2484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10686286" y="-3468365"/>
            <a:ext cx="5613475" cy="5438054"/>
          </a:xfrm>
          <a:custGeom>
            <a:avLst/>
            <a:gdLst/>
            <a:ahLst/>
            <a:cxnLst/>
            <a:rect r="r" b="b" t="t" l="l"/>
            <a:pathLst>
              <a:path h="5438054" w="5613475">
                <a:moveTo>
                  <a:pt x="5613476" y="0"/>
                </a:moveTo>
                <a:lnTo>
                  <a:pt x="0" y="0"/>
                </a:lnTo>
                <a:lnTo>
                  <a:pt x="0" y="5438054"/>
                </a:lnTo>
                <a:lnTo>
                  <a:pt x="5613476" y="5438054"/>
                </a:lnTo>
                <a:lnTo>
                  <a:pt x="561347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57688" y="4831080"/>
            <a:ext cx="14157556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true">
                <a:solidFill>
                  <a:srgbClr val="391F17"/>
                </a:solidFill>
                <a:latin typeface="Droid Serif Bold"/>
                <a:ea typeface="Droid Serif Bold"/>
                <a:cs typeface="Droid Serif Bold"/>
                <a:sym typeface="Droid Serif Bold"/>
              </a:rPr>
              <a:t>Peran Guru, Orang Tua, dan Teman Sebaya</a:t>
            </a:r>
          </a:p>
        </p:txBody>
      </p:sp>
      <p:sp>
        <p:nvSpPr>
          <p:cNvPr name="AutoShape 19" id="19"/>
          <p:cNvSpPr/>
          <p:nvPr/>
        </p:nvSpPr>
        <p:spPr>
          <a:xfrm>
            <a:off x="3688615" y="6313805"/>
            <a:ext cx="7495702" cy="0"/>
          </a:xfrm>
          <a:prstGeom prst="line">
            <a:avLst/>
          </a:prstGeom>
          <a:ln cap="flat" w="95250">
            <a:solidFill>
              <a:srgbClr val="391F1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0" id="20"/>
          <p:cNvSpPr txBox="true"/>
          <p:nvPr/>
        </p:nvSpPr>
        <p:spPr>
          <a:xfrm rot="0">
            <a:off x="0" y="6616599"/>
            <a:ext cx="14060924" cy="2887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Guru: menjadi teladan dan tempat aman bagi anak untuk bercerita.</a:t>
            </a:r>
          </a:p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Orang tua: mengajarkan pendidikan seksualitas berbasis nilai dan kasih sayang.</a:t>
            </a:r>
          </a:p>
          <a:p>
            <a:pPr algn="just" marL="712470" indent="-356235" lvl="1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Teman sebaya: saling menjaga, tidak mengolok-olok korban, dan berani melapor jika melihat tanda kekerasan.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08764" y="316485"/>
            <a:ext cx="15329663" cy="1729569"/>
            <a:chOff x="0" y="0"/>
            <a:chExt cx="4037442" cy="455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7442" cy="455524"/>
            </a:xfrm>
            <a:custGeom>
              <a:avLst/>
              <a:gdLst/>
              <a:ahLst/>
              <a:cxnLst/>
              <a:rect r="r" b="b" t="t" l="l"/>
              <a:pathLst>
                <a:path h="455524" w="4037442">
                  <a:moveTo>
                    <a:pt x="29797" y="0"/>
                  </a:moveTo>
                  <a:lnTo>
                    <a:pt x="4007646" y="0"/>
                  </a:lnTo>
                  <a:cubicBezTo>
                    <a:pt x="4024102" y="0"/>
                    <a:pt x="4037442" y="13340"/>
                    <a:pt x="4037442" y="29797"/>
                  </a:cubicBezTo>
                  <a:lnTo>
                    <a:pt x="4037442" y="425728"/>
                  </a:lnTo>
                  <a:cubicBezTo>
                    <a:pt x="4037442" y="433630"/>
                    <a:pt x="4034303" y="441209"/>
                    <a:pt x="4028715" y="446797"/>
                  </a:cubicBezTo>
                  <a:cubicBezTo>
                    <a:pt x="4023127" y="452385"/>
                    <a:pt x="4015548" y="455524"/>
                    <a:pt x="4007646" y="455524"/>
                  </a:cubicBezTo>
                  <a:lnTo>
                    <a:pt x="29797" y="455524"/>
                  </a:lnTo>
                  <a:cubicBezTo>
                    <a:pt x="21894" y="455524"/>
                    <a:pt x="14315" y="452385"/>
                    <a:pt x="8727" y="446797"/>
                  </a:cubicBezTo>
                  <a:cubicBezTo>
                    <a:pt x="3139" y="441209"/>
                    <a:pt x="0" y="433630"/>
                    <a:pt x="0" y="425728"/>
                  </a:cubicBezTo>
                  <a:lnTo>
                    <a:pt x="0" y="29797"/>
                  </a:lnTo>
                  <a:cubicBezTo>
                    <a:pt x="0" y="13340"/>
                    <a:pt x="13340" y="0"/>
                    <a:pt x="297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8C0E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037442" cy="493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8372" y="5109086"/>
            <a:ext cx="17116165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true">
                <a:solidFill>
                  <a:srgbClr val="252835"/>
                </a:solidFill>
                <a:latin typeface="Core Narae Pro Bold"/>
                <a:ea typeface="Core Narae Pro Bold"/>
                <a:cs typeface="Core Narae Pro Bold"/>
                <a:sym typeface="Core Narae Pro Bold"/>
              </a:rPr>
              <a:t>Tanda Bahaya dan Situasi Tidak Aman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93609" y="4917402"/>
            <a:ext cx="16465691" cy="1729569"/>
            <a:chOff x="0" y="0"/>
            <a:chExt cx="4336643" cy="4555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36643" cy="455524"/>
            </a:xfrm>
            <a:custGeom>
              <a:avLst/>
              <a:gdLst/>
              <a:ahLst/>
              <a:cxnLst/>
              <a:rect r="r" b="b" t="t" l="l"/>
              <a:pathLst>
                <a:path h="455524" w="4336643">
                  <a:moveTo>
                    <a:pt x="27741" y="0"/>
                  </a:moveTo>
                  <a:lnTo>
                    <a:pt x="4308902" y="0"/>
                  </a:lnTo>
                  <a:cubicBezTo>
                    <a:pt x="4316259" y="0"/>
                    <a:pt x="4323315" y="2923"/>
                    <a:pt x="4328518" y="8125"/>
                  </a:cubicBezTo>
                  <a:cubicBezTo>
                    <a:pt x="4333720" y="13328"/>
                    <a:pt x="4336643" y="20384"/>
                    <a:pt x="4336643" y="27741"/>
                  </a:cubicBezTo>
                  <a:lnTo>
                    <a:pt x="4336643" y="427783"/>
                  </a:lnTo>
                  <a:cubicBezTo>
                    <a:pt x="4336643" y="435141"/>
                    <a:pt x="4333720" y="442197"/>
                    <a:pt x="4328518" y="447399"/>
                  </a:cubicBezTo>
                  <a:cubicBezTo>
                    <a:pt x="4323315" y="452602"/>
                    <a:pt x="4316259" y="455524"/>
                    <a:pt x="4308902" y="455524"/>
                  </a:cubicBezTo>
                  <a:lnTo>
                    <a:pt x="27741" y="455524"/>
                  </a:lnTo>
                  <a:cubicBezTo>
                    <a:pt x="20384" y="455524"/>
                    <a:pt x="13328" y="452602"/>
                    <a:pt x="8125" y="447399"/>
                  </a:cubicBezTo>
                  <a:cubicBezTo>
                    <a:pt x="2923" y="442197"/>
                    <a:pt x="0" y="435141"/>
                    <a:pt x="0" y="427783"/>
                  </a:cubicBezTo>
                  <a:lnTo>
                    <a:pt x="0" y="27741"/>
                  </a:lnTo>
                  <a:cubicBezTo>
                    <a:pt x="0" y="20384"/>
                    <a:pt x="2923" y="13328"/>
                    <a:pt x="8125" y="8125"/>
                  </a:cubicBezTo>
                  <a:cubicBezTo>
                    <a:pt x="13328" y="2923"/>
                    <a:pt x="20384" y="0"/>
                    <a:pt x="277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8C0E2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336643" cy="493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560264" y="6810887"/>
            <a:ext cx="3727736" cy="3476113"/>
          </a:xfrm>
          <a:custGeom>
            <a:avLst/>
            <a:gdLst/>
            <a:ahLst/>
            <a:cxnLst/>
            <a:rect r="r" b="b" t="t" l="l"/>
            <a:pathLst>
              <a:path h="3476113" w="3727736">
                <a:moveTo>
                  <a:pt x="0" y="0"/>
                </a:moveTo>
                <a:lnTo>
                  <a:pt x="3727736" y="0"/>
                </a:lnTo>
                <a:lnTo>
                  <a:pt x="3727736" y="3476113"/>
                </a:lnTo>
                <a:lnTo>
                  <a:pt x="0" y="3476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10121" y="401811"/>
            <a:ext cx="15128306" cy="132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b="true">
                <a:solidFill>
                  <a:srgbClr val="252835"/>
                </a:solidFill>
                <a:latin typeface="Core Narae Pro Bold"/>
                <a:ea typeface="Core Narae Pro Bold"/>
                <a:cs typeface="Core Narae Pro Bold"/>
                <a:sym typeface="Core Narae Pro Bold"/>
              </a:rPr>
              <a:t>Berani Bercerita dan Melapor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2277090"/>
            <a:ext cx="1725930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Kekeras</a:t>
            </a: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an seksual bisa terjadi di mana saja dan kepada siapa saja.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Banyak anak tidak berani bercerita karena takut, malu, atau merasa bersalah.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Padahal, korban tidak pernah salah.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Berani bercerita adalah langkah awal untuk menyelamatkan diri dan orang lain.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7094646"/>
            <a:ext cx="17259300" cy="214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Ada orang y</a:t>
            </a: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ang mencoba menyentuh bagian pribadi.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Ada yang mengirim pesan atau gambar tidak pantas.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Ada yang meminta untuk merahasiakan sesuatu yang membuatmu takut.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Ada y</a:t>
            </a: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ang memberi hadiah agar kamu mau menurut.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08764" y="316485"/>
            <a:ext cx="15329663" cy="1729569"/>
            <a:chOff x="0" y="0"/>
            <a:chExt cx="4037442" cy="45552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37442" cy="455524"/>
            </a:xfrm>
            <a:custGeom>
              <a:avLst/>
              <a:gdLst/>
              <a:ahLst/>
              <a:cxnLst/>
              <a:rect r="r" b="b" t="t" l="l"/>
              <a:pathLst>
                <a:path h="455524" w="4037442">
                  <a:moveTo>
                    <a:pt x="29797" y="0"/>
                  </a:moveTo>
                  <a:lnTo>
                    <a:pt x="4007646" y="0"/>
                  </a:lnTo>
                  <a:cubicBezTo>
                    <a:pt x="4024102" y="0"/>
                    <a:pt x="4037442" y="13340"/>
                    <a:pt x="4037442" y="29797"/>
                  </a:cubicBezTo>
                  <a:lnTo>
                    <a:pt x="4037442" y="425728"/>
                  </a:lnTo>
                  <a:cubicBezTo>
                    <a:pt x="4037442" y="433630"/>
                    <a:pt x="4034303" y="441209"/>
                    <a:pt x="4028715" y="446797"/>
                  </a:cubicBezTo>
                  <a:cubicBezTo>
                    <a:pt x="4023127" y="452385"/>
                    <a:pt x="4015548" y="455524"/>
                    <a:pt x="4007646" y="455524"/>
                  </a:cubicBezTo>
                  <a:lnTo>
                    <a:pt x="29797" y="455524"/>
                  </a:lnTo>
                  <a:cubicBezTo>
                    <a:pt x="21894" y="455524"/>
                    <a:pt x="14315" y="452385"/>
                    <a:pt x="8727" y="446797"/>
                  </a:cubicBezTo>
                  <a:cubicBezTo>
                    <a:pt x="3139" y="441209"/>
                    <a:pt x="0" y="433630"/>
                    <a:pt x="0" y="425728"/>
                  </a:cubicBezTo>
                  <a:lnTo>
                    <a:pt x="0" y="29797"/>
                  </a:lnTo>
                  <a:cubicBezTo>
                    <a:pt x="0" y="13340"/>
                    <a:pt x="13340" y="0"/>
                    <a:pt x="297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98C0E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037442" cy="493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958332" y="5610205"/>
            <a:ext cx="4329668" cy="4810742"/>
          </a:xfrm>
          <a:custGeom>
            <a:avLst/>
            <a:gdLst/>
            <a:ahLst/>
            <a:cxnLst/>
            <a:rect r="r" b="b" t="t" l="l"/>
            <a:pathLst>
              <a:path h="4810742" w="4329668">
                <a:moveTo>
                  <a:pt x="0" y="0"/>
                </a:moveTo>
                <a:lnTo>
                  <a:pt x="4329668" y="0"/>
                </a:lnTo>
                <a:lnTo>
                  <a:pt x="4329668" y="4810743"/>
                </a:lnTo>
                <a:lnTo>
                  <a:pt x="0" y="4810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10121" y="401811"/>
            <a:ext cx="15128306" cy="1321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 b="true">
                <a:solidFill>
                  <a:srgbClr val="252835"/>
                </a:solidFill>
                <a:latin typeface="Core Narae Pro Bold"/>
                <a:ea typeface="Core Narae Pro Bold"/>
                <a:cs typeface="Core Narae Pro Bold"/>
                <a:sym typeface="Core Narae Pro Bold"/>
              </a:rPr>
              <a:t>DASAR HUKUM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8559" y="2258040"/>
            <a:ext cx="16780741" cy="335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b="true">
                <a:solidFill>
                  <a:srgbClr val="252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Undang-Undang Nomor 35 Tahu</a:t>
            </a:r>
            <a:r>
              <a:rPr lang="en-US" sz="3699" b="true">
                <a:solidFill>
                  <a:srgbClr val="25283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 2014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Perubahan atas UU No. 23 Tahun 2002 Tentang Perlindungan Anak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Pasal 59 ayat (2) : Negara, pemerintah, dan masyarakat wajib memberikan perlindungan khusus kepada anak yang menjadi korban kekerasan.</a:t>
            </a:r>
          </a:p>
          <a:p>
            <a:pPr algn="just" marL="669289" indent="-334645" lvl="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252835"/>
                </a:solidFill>
                <a:latin typeface="Canva Sans"/>
                <a:ea typeface="Canva Sans"/>
                <a:cs typeface="Canva Sans"/>
                <a:sym typeface="Canva Sans"/>
              </a:rPr>
              <a:t>Pasal 76D : Setiap orang dilarang melakukan kekerasan atau ancaman kekerasan memaksa anak melakukan hubungan seksual.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40830" y="-2138446"/>
            <a:ext cx="13992942" cy="13891175"/>
          </a:xfrm>
          <a:custGeom>
            <a:avLst/>
            <a:gdLst/>
            <a:ahLst/>
            <a:cxnLst/>
            <a:rect r="r" b="b" t="t" l="l"/>
            <a:pathLst>
              <a:path h="13891175" w="13992942">
                <a:moveTo>
                  <a:pt x="0" y="0"/>
                </a:moveTo>
                <a:lnTo>
                  <a:pt x="13992943" y="0"/>
                </a:lnTo>
                <a:lnTo>
                  <a:pt x="13992943" y="13891176"/>
                </a:lnTo>
                <a:lnTo>
                  <a:pt x="0" y="13891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584027">
            <a:off x="370327" y="8973232"/>
            <a:ext cx="1316747" cy="1246007"/>
          </a:xfrm>
          <a:custGeom>
            <a:avLst/>
            <a:gdLst/>
            <a:ahLst/>
            <a:cxnLst/>
            <a:rect r="r" b="b" t="t" l="l"/>
            <a:pathLst>
              <a:path h="1246007" w="1316747">
                <a:moveTo>
                  <a:pt x="1316746" y="1246007"/>
                </a:moveTo>
                <a:lnTo>
                  <a:pt x="0" y="1246007"/>
                </a:lnTo>
                <a:lnTo>
                  <a:pt x="0" y="0"/>
                </a:lnTo>
                <a:lnTo>
                  <a:pt x="1316746" y="0"/>
                </a:lnTo>
                <a:lnTo>
                  <a:pt x="1316746" y="124600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2898" t="-5511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5400000">
            <a:off x="170798" y="8973232"/>
            <a:ext cx="1316747" cy="1246007"/>
          </a:xfrm>
          <a:custGeom>
            <a:avLst/>
            <a:gdLst/>
            <a:ahLst/>
            <a:cxnLst/>
            <a:rect r="r" b="b" t="t" l="l"/>
            <a:pathLst>
              <a:path h="1246007" w="1316747">
                <a:moveTo>
                  <a:pt x="1316747" y="1246007"/>
                </a:moveTo>
                <a:lnTo>
                  <a:pt x="0" y="1246007"/>
                </a:lnTo>
                <a:lnTo>
                  <a:pt x="0" y="0"/>
                </a:lnTo>
                <a:lnTo>
                  <a:pt x="1316747" y="0"/>
                </a:lnTo>
                <a:lnTo>
                  <a:pt x="1316747" y="124600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2898" t="-5511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10668221">
            <a:off x="16972289" y="82517"/>
            <a:ext cx="1316747" cy="1246007"/>
          </a:xfrm>
          <a:custGeom>
            <a:avLst/>
            <a:gdLst/>
            <a:ahLst/>
            <a:cxnLst/>
            <a:rect r="r" b="b" t="t" l="l"/>
            <a:pathLst>
              <a:path h="1246007" w="1316747">
                <a:moveTo>
                  <a:pt x="0" y="1246007"/>
                </a:moveTo>
                <a:lnTo>
                  <a:pt x="1316747" y="1246007"/>
                </a:lnTo>
                <a:lnTo>
                  <a:pt x="1316747" y="0"/>
                </a:lnTo>
                <a:lnTo>
                  <a:pt x="0" y="0"/>
                </a:lnTo>
                <a:lnTo>
                  <a:pt x="0" y="124600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2898" t="-55115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5400000">
            <a:off x="40304" y="93114"/>
            <a:ext cx="1316747" cy="1246007"/>
          </a:xfrm>
          <a:custGeom>
            <a:avLst/>
            <a:gdLst/>
            <a:ahLst/>
            <a:cxnLst/>
            <a:rect r="r" b="b" t="t" l="l"/>
            <a:pathLst>
              <a:path h="1246007" w="1316747">
                <a:moveTo>
                  <a:pt x="0" y="1246007"/>
                </a:moveTo>
                <a:lnTo>
                  <a:pt x="1316746" y="1246007"/>
                </a:lnTo>
                <a:lnTo>
                  <a:pt x="1316746" y="0"/>
                </a:lnTo>
                <a:lnTo>
                  <a:pt x="0" y="0"/>
                </a:lnTo>
                <a:lnTo>
                  <a:pt x="0" y="124600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2898" t="-5511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668221">
            <a:off x="16947861" y="9016220"/>
            <a:ext cx="1316747" cy="1246007"/>
          </a:xfrm>
          <a:custGeom>
            <a:avLst/>
            <a:gdLst/>
            <a:ahLst/>
            <a:cxnLst/>
            <a:rect r="r" b="b" t="t" l="l"/>
            <a:pathLst>
              <a:path h="1246007" w="1316747">
                <a:moveTo>
                  <a:pt x="0" y="0"/>
                </a:moveTo>
                <a:lnTo>
                  <a:pt x="1316747" y="0"/>
                </a:lnTo>
                <a:lnTo>
                  <a:pt x="1316747" y="1246007"/>
                </a:lnTo>
                <a:lnTo>
                  <a:pt x="0" y="12460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2898" t="-5511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93038" y="3855849"/>
            <a:ext cx="10634997" cy="4493286"/>
          </a:xfrm>
          <a:custGeom>
            <a:avLst/>
            <a:gdLst/>
            <a:ahLst/>
            <a:cxnLst/>
            <a:rect r="r" b="b" t="t" l="l"/>
            <a:pathLst>
              <a:path h="4493286" w="10634997">
                <a:moveTo>
                  <a:pt x="0" y="0"/>
                </a:moveTo>
                <a:lnTo>
                  <a:pt x="10634997" y="0"/>
                </a:lnTo>
                <a:lnTo>
                  <a:pt x="10634997" y="4493287"/>
                </a:lnTo>
                <a:lnTo>
                  <a:pt x="0" y="4493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69217" y="1498316"/>
            <a:ext cx="11282641" cy="190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30"/>
              </a:lnSpc>
            </a:pPr>
            <a:r>
              <a:rPr lang="en-US" b="true" sz="13300" spc="-133">
                <a:solidFill>
                  <a:srgbClr val="FFF8ED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DAG301jOMh0</dc:identifier>
  <dcterms:modified xsi:type="dcterms:W3CDTF">2011-08-01T06:04:30Z</dcterms:modified>
  <cp:revision>1</cp:revision>
  <dc:title>SMP PGRI KASIHAN (PKM)</dc:title>
</cp:coreProperties>
</file>